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8E9B1-198F-2640-87DF-A923D5398EBF}" v="5" dt="2021-03-23T09:05:14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4694"/>
  </p:normalViewPr>
  <p:slideViewPr>
    <p:cSldViewPr snapToGrid="0" snapToObjects="1">
      <p:cViewPr varScale="1">
        <p:scale>
          <a:sx n="204" d="100"/>
          <a:sy n="204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32DC-8DBE-E941-9629-F3930CD11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F4DD2-861B-7F4F-8C1C-2CB3383A3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C86C4-3F39-A746-AF0E-305D8EE3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4A4FE-BE97-9F45-901A-646DADB7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D2D3-4897-CA44-8F7C-F837C69F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8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DABC-989E-A340-B5BE-5738DC06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F9162-D546-6B48-97B5-D47D97AB4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362C6-1AD3-A046-B40B-D33CF593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E7979-F0FC-6B44-8C84-B060F7BD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84AB-8FF0-7E4E-845F-7901B51E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B0C9A-FA91-AE4A-BEF5-D271E3F82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B0677-0EB2-474E-B9FC-97DC09C8D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A42A-8D92-644F-A16A-2C2E917F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20907-CCC4-9F45-A789-7D7729E8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D2F19-A99F-F04F-A240-D2BB34FE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0EDF-4557-8A4C-9D44-6D956639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F3E5-EB7A-A548-BF97-2D3F20843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3091-C841-AD44-8F7B-C7DE4FD8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4D74B-0BBE-6E46-8E12-E1D3729B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5BEF-2AED-184F-8DC7-A8157D38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1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A8DE-2E7C-4744-860D-750309E6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8BC6B-B2D4-E34D-A71F-A5A751EC8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C0386-CF46-7A43-A650-9CA1A143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C9B0-B42C-7842-BE6C-F5176FF3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0410-FF36-B347-8BA6-0F4022E3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8F15-9FB7-8041-A7EE-8ED6B1C0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D0E8-AE22-434F-9A0E-0D0F3FFE5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0D3F1-6D69-4F4C-AC06-88A9E2EB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D5705-08E6-D244-B70C-D5B4C95E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4AB6B-B010-C641-A165-3D349FED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A770-AFAF-744A-89D8-C780F729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5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53C7-1867-7641-A1A7-02250801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A883C-C0CE-AC4C-9898-9C1DB175A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24EE5-1334-8645-AB4A-E48B92ACF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9A5ED-C4ED-AD41-A372-31EB21797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3C1E3-5BEA-3244-8CED-13CBC2354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BC52E-A92B-A142-92C1-6D34ADB1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8A249-BD00-A849-BF77-432AD855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0A80-1A4B-8747-AB8E-D4313055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D883-359F-5F42-AEEB-1C529D06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8D22B-8100-D44E-9180-0F831114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5494C-6FFF-5B44-BBCE-E43D67EE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AA577-E789-9840-BBB4-F9CFD681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0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F50A3-A935-0941-823E-7440FA50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34C90-6FFC-7443-920E-7C250F3F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EDF78-02DC-D544-8843-4C61F8E1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0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8419-01D1-634A-A879-0AC6385D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413F-86B9-204B-9A39-2DFB7187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5985-79D6-A749-8197-F47F9C9D5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F7D5E-BBFA-FF4E-B55D-56164FB0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4AE3F-0842-B64E-932F-4A54CCE2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9FA19-9206-3441-94F0-DC3790EA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0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6CDC-6405-B740-9EF8-6C487724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B73CB-965B-DD44-9CD1-B2E0F2655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B7C45-91AB-5D4D-8CF2-D14FDEA40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4161-2A0E-0248-A2A7-06EFF38E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45E04-63EC-734B-BE33-163506B0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3B263-8047-074E-9EF2-B0AFFE04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3D18-8FA8-A047-A1B5-AB3D54C5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96B76-DD5E-6540-B2F6-0D4C08D9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9819-5F19-F24E-A681-B79F06913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3C368-FF1D-354B-A292-93151A328C00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CA68-F8D8-0C47-8B5F-FFA8AA97D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429C9-8F9A-334F-B9AC-FA3404854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FCA6-B42B-C045-A3C2-50AE1B620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B7CC-05E7-FC43-85C3-688383D69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Population-specific causal effects and modelling pleiotropy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3F713-43FF-5D45-88F2-42E5DBE3E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Yoonsu</a:t>
            </a:r>
            <a:r>
              <a:rPr lang="en-US" dirty="0"/>
              <a:t> Cho, George Davey Smith, Gibran Hemani</a:t>
            </a:r>
          </a:p>
          <a:p>
            <a:r>
              <a:rPr lang="en-US" dirty="0"/>
              <a:t>2021-03-24</a:t>
            </a:r>
          </a:p>
          <a:p>
            <a:endParaRPr lang="en-US" dirty="0"/>
          </a:p>
          <a:p>
            <a:r>
              <a:rPr lang="en-US" b="1" i="1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172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07A4-9377-AD4B-ACFE-6F336492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92CD-1296-5342-956C-BB0DF0D3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MR focuses on Europeans – relevance to global populations?</a:t>
            </a:r>
          </a:p>
          <a:p>
            <a:r>
              <a:rPr lang="en-US" dirty="0"/>
              <a:t>Is there extra information that we gain by including multiple populations?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1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0136-399A-DF43-823D-46F503CC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genetic differences between ancestral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F677-8324-B64E-9A15-CF4B037FD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differences (</a:t>
            </a:r>
            <a:r>
              <a:rPr lang="en-US" dirty="0" err="1"/>
              <a:t>GxG</a:t>
            </a:r>
            <a:r>
              <a:rPr lang="en-US" dirty="0"/>
              <a:t>)</a:t>
            </a:r>
          </a:p>
          <a:p>
            <a:r>
              <a:rPr lang="en-US" dirty="0"/>
              <a:t>Environmental differences (</a:t>
            </a:r>
            <a:r>
              <a:rPr lang="en-US" dirty="0" err="1"/>
              <a:t>GxE</a:t>
            </a:r>
            <a:r>
              <a:rPr lang="en-US" dirty="0"/>
              <a:t>)</a:t>
            </a:r>
          </a:p>
          <a:p>
            <a:r>
              <a:rPr lang="en-US" dirty="0"/>
              <a:t>Allele frequency differences (effect is the same but variant is absent)</a:t>
            </a:r>
          </a:p>
          <a:p>
            <a:r>
              <a:rPr lang="en-US" dirty="0"/>
              <a:t>LD differences (effect is the same but comparing the wrong variant)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we used e.g. an Asian GWAS for exposure and European GWAS for outcome in MR, all of the above could introduce bias</a:t>
            </a:r>
          </a:p>
        </p:txBody>
      </p:sp>
    </p:spTree>
    <p:extLst>
      <p:ext uri="{BB962C8B-B14F-4D97-AF65-F5344CB8AC3E}">
        <p14:creationId xmlns:p14="http://schemas.microsoft.com/office/powerpoint/2010/main" val="154707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0317-EC52-B344-9802-F0E03A30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35C7A-6CC3-654F-B5F3-E9A3EE0AC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the exposure-outcome effect in multiple ancestries jointly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3985C-3528-134B-8272-EEA6E0E8C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1248" y="1825625"/>
            <a:ext cx="3263503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05631-C25F-B145-B418-A2DA0D4F3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06" y="2931091"/>
            <a:ext cx="2329841" cy="3106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91DEAF-C575-AF43-BD87-2C0FEB1D3E41}"/>
              </a:ext>
            </a:extLst>
          </p:cNvPr>
          <p:cNvSpPr/>
          <p:nvPr/>
        </p:nvSpPr>
        <p:spPr>
          <a:xfrm>
            <a:off x="7131248" y="1321356"/>
            <a:ext cx="223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Introduce pleiotropy</a:t>
            </a:r>
          </a:p>
        </p:txBody>
      </p:sp>
    </p:spTree>
    <p:extLst>
      <p:ext uri="{BB962C8B-B14F-4D97-AF65-F5344CB8AC3E}">
        <p14:creationId xmlns:p14="http://schemas.microsoft.com/office/powerpoint/2010/main" val="110242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641B-AD4C-4F49-968E-1456D12B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summary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0FFED3-2FE2-1544-BDA6-D4022E613C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8524" y="1825625"/>
            <a:ext cx="4080951" cy="43513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862C51-BC4D-9741-A196-6218D35F2C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x1 = SNP-exposure for pop 1</a:t>
            </a:r>
          </a:p>
          <a:p>
            <a:r>
              <a:rPr lang="en-US" dirty="0"/>
              <a:t>x2 = SNP-exposure for pop 2</a:t>
            </a:r>
          </a:p>
          <a:p>
            <a:r>
              <a:rPr lang="en-US" dirty="0" err="1"/>
              <a:t>xb</a:t>
            </a:r>
            <a:r>
              <a:rPr lang="en-US" dirty="0"/>
              <a:t> = shared SNP-exposure</a:t>
            </a:r>
          </a:p>
          <a:p>
            <a:r>
              <a:rPr lang="en-US" dirty="0"/>
              <a:t>y1 = SNP-outcome for pop 1</a:t>
            </a:r>
          </a:p>
          <a:p>
            <a:r>
              <a:rPr lang="en-US" dirty="0"/>
              <a:t>y2 = SNP-outcome for pop 2</a:t>
            </a:r>
          </a:p>
          <a:p>
            <a:r>
              <a:rPr lang="en-US" dirty="0"/>
              <a:t>p_1 = pleiotropic effect pop 1</a:t>
            </a:r>
          </a:p>
          <a:p>
            <a:r>
              <a:rPr lang="en-US" dirty="0"/>
              <a:t>p_2 = pleiotropic effect pop 2</a:t>
            </a:r>
          </a:p>
          <a:p>
            <a:r>
              <a:rPr lang="en-US" dirty="0"/>
              <a:t>b_1 = b_iv1 + p_1</a:t>
            </a:r>
          </a:p>
          <a:p>
            <a:r>
              <a:rPr lang="en-US" dirty="0"/>
              <a:t>b_2 = b_iv2 + p_2</a:t>
            </a:r>
          </a:p>
        </p:txBody>
      </p:sp>
    </p:spTree>
    <p:extLst>
      <p:ext uri="{BB962C8B-B14F-4D97-AF65-F5344CB8AC3E}">
        <p14:creationId xmlns:p14="http://schemas.microsoft.com/office/powerpoint/2010/main" val="179058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861-9B08-0D43-9864-F95E3F52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7079-B574-ED44-A67C-6C0401D1B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B_1 == B_2</a:t>
            </a:r>
          </a:p>
          <a:p>
            <a:pPr lvl="1"/>
            <a:r>
              <a:rPr lang="en-US" dirty="0"/>
              <a:t>Assume pleiotropy of x1, </a:t>
            </a:r>
            <a:r>
              <a:rPr lang="en-US" dirty="0" err="1"/>
              <a:t>xb</a:t>
            </a:r>
            <a:r>
              <a:rPr lang="en-US" dirty="0"/>
              <a:t> and x2 the same</a:t>
            </a:r>
          </a:p>
          <a:p>
            <a:r>
              <a:rPr lang="en-US" dirty="0"/>
              <a:t>B_1 != B_2</a:t>
            </a:r>
          </a:p>
          <a:p>
            <a:pPr lvl="1"/>
            <a:r>
              <a:rPr lang="en-US" dirty="0"/>
              <a:t>Can’t assume that pleiotropy at x1 and </a:t>
            </a:r>
            <a:r>
              <a:rPr lang="en-US" dirty="0" err="1"/>
              <a:t>xb</a:t>
            </a:r>
            <a:r>
              <a:rPr lang="en-US" dirty="0"/>
              <a:t> are the same</a:t>
            </a:r>
          </a:p>
          <a:p>
            <a:pPr lvl="1"/>
            <a:r>
              <a:rPr lang="en-US" dirty="0"/>
              <a:t>Evidence for different causal relationships (either different pleiotropy or different causal effects)</a:t>
            </a:r>
          </a:p>
          <a:p>
            <a:pPr lvl="1"/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34B77BB-2637-BC48-B83A-88A53E9F92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524" y="1825625"/>
            <a:ext cx="40809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73E809-E9A7-C841-B1D1-6B0856FF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genetic differences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38FB4-747A-F24F-A61D-ED42E956F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Biological differences (</a:t>
            </a:r>
            <a:r>
              <a:rPr lang="en-US" dirty="0" err="1"/>
              <a:t>GxG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B_iv1 vs B_iv2</a:t>
            </a:r>
          </a:p>
          <a:p>
            <a:r>
              <a:rPr lang="en-US" dirty="0"/>
              <a:t>Environmental differences (</a:t>
            </a:r>
            <a:r>
              <a:rPr lang="en-US" dirty="0" err="1"/>
              <a:t>GxE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X_1 vs X_2</a:t>
            </a:r>
          </a:p>
          <a:p>
            <a:r>
              <a:rPr lang="en-US" dirty="0"/>
              <a:t>Allele frequency differences (effect is the same but variant is absent)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Excluded</a:t>
            </a:r>
          </a:p>
          <a:p>
            <a:r>
              <a:rPr lang="en-US" dirty="0"/>
              <a:t>LD differences (effect is the same but comparing the wrong variant)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Fine mapping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847F63B-085D-A445-9381-02A9FDA57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524" y="1825625"/>
            <a:ext cx="40809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8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471-3809-9D48-BAEF-C93F00F1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8EB4-8E59-4241-B33B-D3768186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Winner’s curse</a:t>
            </a:r>
          </a:p>
          <a:p>
            <a:pPr lvl="1"/>
            <a:r>
              <a:rPr lang="en-US" dirty="0"/>
              <a:t>Per-population replication samples?</a:t>
            </a:r>
          </a:p>
          <a:p>
            <a:pPr lvl="1"/>
            <a:r>
              <a:rPr lang="en-US" dirty="0"/>
              <a:t>Stricter threshold?</a:t>
            </a:r>
          </a:p>
          <a:p>
            <a:r>
              <a:rPr lang="en-US" dirty="0"/>
              <a:t>Weak instrument bias</a:t>
            </a:r>
          </a:p>
          <a:p>
            <a:pPr lvl="1"/>
            <a:r>
              <a:rPr lang="en-US" dirty="0"/>
              <a:t>Simulations…</a:t>
            </a:r>
          </a:p>
          <a:p>
            <a:r>
              <a:rPr lang="en-US" dirty="0"/>
              <a:t>Weighting the SNPs</a:t>
            </a:r>
          </a:p>
          <a:p>
            <a:pPr lvl="1"/>
            <a:r>
              <a:rPr lang="en-US" dirty="0"/>
              <a:t>Use an unweighted model or</a:t>
            </a:r>
          </a:p>
          <a:p>
            <a:pPr lvl="1"/>
            <a:r>
              <a:rPr lang="en-US" dirty="0"/>
              <a:t>Reformulate in the Radial MR framework</a:t>
            </a:r>
          </a:p>
        </p:txBody>
      </p:sp>
    </p:spTree>
    <p:extLst>
      <p:ext uri="{BB962C8B-B14F-4D97-AF65-F5344CB8AC3E}">
        <p14:creationId xmlns:p14="http://schemas.microsoft.com/office/powerpoint/2010/main" val="258770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331</Words>
  <Application>Microsoft Macintosh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Population-specific causal effects and modelling pleiotropy</vt:lpstr>
      <vt:lpstr>Motivation</vt:lpstr>
      <vt:lpstr>Sources of genetic differences between ancestral groups</vt:lpstr>
      <vt:lpstr>Idea</vt:lpstr>
      <vt:lpstr>Model for summary data</vt:lpstr>
      <vt:lpstr>Interpretation</vt:lpstr>
      <vt:lpstr>Sources of genetic differences</vt:lpstr>
      <vt:lpstr>Other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Population-specific causal effects and modelling pleiotropy</dc:title>
  <dc:creator>Gibran Hemani</dc:creator>
  <cp:lastModifiedBy>Gibran Hemani</cp:lastModifiedBy>
  <cp:revision>5</cp:revision>
  <dcterms:created xsi:type="dcterms:W3CDTF">2021-03-22T16:31:30Z</dcterms:created>
  <dcterms:modified xsi:type="dcterms:W3CDTF">2021-03-23T09:06:02Z</dcterms:modified>
</cp:coreProperties>
</file>